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13006" y="3996131"/>
            <a:ext cx="7674686" cy="1810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-635" algn="ctr">
              <a:lnSpc>
                <a:spcPct val="100000"/>
              </a:lnSpc>
              <a:spcBef>
                <a:spcPts val="90"/>
              </a:spcBef>
            </a:pP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</a:t>
            </a:r>
            <a:r>
              <a:rPr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 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pc="-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egies:</a:t>
            </a:r>
            <a:r>
              <a:rPr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ensi</a:t>
            </a:r>
            <a:r>
              <a:rPr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  <a:r>
              <a:rPr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61150" cy="13671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60"/>
              </a:spcBef>
            </a:pPr>
            <a:r>
              <a:rPr sz="4400" spc="-135" dirty="0">
                <a:solidFill>
                  <a:srgbClr val="FFAB40"/>
                </a:solidFill>
              </a:rPr>
              <a:t>Introduction </a:t>
            </a:r>
            <a:r>
              <a:rPr sz="4400" spc="-90" dirty="0">
                <a:solidFill>
                  <a:srgbClr val="FFAB40"/>
                </a:solidFill>
              </a:rPr>
              <a:t>to </a:t>
            </a:r>
            <a:r>
              <a:rPr sz="4400" spc="-85" dirty="0">
                <a:solidFill>
                  <a:srgbClr val="FFAB40"/>
                </a:solidFill>
              </a:rPr>
              <a:t> </a:t>
            </a:r>
            <a:r>
              <a:rPr sz="4400" spc="-910" dirty="0">
                <a:solidFill>
                  <a:srgbClr val="FFAB40"/>
                </a:solidFill>
              </a:rPr>
              <a:t>I</a:t>
            </a:r>
            <a:r>
              <a:rPr sz="4400" spc="-100" dirty="0">
                <a:solidFill>
                  <a:srgbClr val="FFAB40"/>
                </a:solidFill>
              </a:rPr>
              <a:t>n</a:t>
            </a:r>
            <a:r>
              <a:rPr sz="4400" spc="-190" dirty="0">
                <a:solidFill>
                  <a:srgbClr val="FFAB40"/>
                </a:solidFill>
              </a:rPr>
              <a:t>v</a:t>
            </a:r>
            <a:r>
              <a:rPr sz="4400" spc="-90" dirty="0">
                <a:solidFill>
                  <a:srgbClr val="FFAB40"/>
                </a:solidFill>
              </a:rPr>
              <a:t>e</a:t>
            </a:r>
            <a:r>
              <a:rPr sz="4400" spc="-195" dirty="0">
                <a:solidFill>
                  <a:srgbClr val="FFAB40"/>
                </a:solidFill>
              </a:rPr>
              <a:t>s</a:t>
            </a:r>
            <a:r>
              <a:rPr sz="4400" spc="-35" dirty="0">
                <a:solidFill>
                  <a:srgbClr val="FFAB40"/>
                </a:solidFill>
              </a:rPr>
              <a:t>t</a:t>
            </a:r>
            <a:r>
              <a:rPr sz="4400" dirty="0">
                <a:solidFill>
                  <a:srgbClr val="FFAB40"/>
                </a:solidFill>
              </a:rPr>
              <a:t>m</a:t>
            </a:r>
            <a:r>
              <a:rPr sz="4400" spc="-90" dirty="0">
                <a:solidFill>
                  <a:srgbClr val="FFAB40"/>
                </a:solidFill>
              </a:rPr>
              <a:t>e</a:t>
            </a:r>
            <a:r>
              <a:rPr sz="4400" spc="-60" dirty="0">
                <a:solidFill>
                  <a:srgbClr val="FFAB40"/>
                </a:solidFill>
              </a:rPr>
              <a:t>n</a:t>
            </a:r>
            <a:r>
              <a:rPr sz="4400" spc="-30" dirty="0">
                <a:solidFill>
                  <a:srgbClr val="FFAB40"/>
                </a:solidFill>
              </a:rPr>
              <a:t>t</a:t>
            </a:r>
            <a:r>
              <a:rPr sz="4400" spc="-220" dirty="0">
                <a:solidFill>
                  <a:srgbClr val="FFAB40"/>
                </a:solidFill>
              </a:rPr>
              <a:t> </a:t>
            </a:r>
            <a:r>
              <a:rPr sz="4400" spc="-270" dirty="0">
                <a:solidFill>
                  <a:srgbClr val="FFAB40"/>
                </a:solidFill>
              </a:rPr>
              <a:t>S</a:t>
            </a:r>
            <a:r>
              <a:rPr sz="4400" spc="-35" dirty="0">
                <a:solidFill>
                  <a:srgbClr val="FFAB40"/>
                </a:solidFill>
              </a:rPr>
              <a:t>t</a:t>
            </a:r>
            <a:r>
              <a:rPr sz="4400" spc="-390" dirty="0">
                <a:solidFill>
                  <a:srgbClr val="FFAB40"/>
                </a:solidFill>
              </a:rPr>
              <a:t>r</a:t>
            </a:r>
            <a:r>
              <a:rPr sz="4400" spc="-165" dirty="0">
                <a:solidFill>
                  <a:srgbClr val="FFAB40"/>
                </a:solidFill>
              </a:rPr>
              <a:t>a</a:t>
            </a:r>
            <a:r>
              <a:rPr sz="4400" spc="-105" dirty="0">
                <a:solidFill>
                  <a:srgbClr val="FFAB40"/>
                </a:solidFill>
              </a:rPr>
              <a:t>t</a:t>
            </a:r>
            <a:r>
              <a:rPr sz="4400" spc="-90" dirty="0">
                <a:solidFill>
                  <a:srgbClr val="FFAB40"/>
                </a:solidFill>
              </a:rPr>
              <a:t>e</a:t>
            </a:r>
            <a:r>
              <a:rPr sz="4400" spc="35" dirty="0">
                <a:solidFill>
                  <a:srgbClr val="FFAB40"/>
                </a:solidFill>
              </a:rPr>
              <a:t>g</a:t>
            </a:r>
            <a:r>
              <a:rPr sz="4400" spc="-125" dirty="0">
                <a:solidFill>
                  <a:srgbClr val="FFAB40"/>
                </a:solidFill>
              </a:rPr>
              <a:t>i</a:t>
            </a:r>
            <a:r>
              <a:rPr sz="4400" spc="-90" dirty="0">
                <a:solidFill>
                  <a:srgbClr val="FFAB40"/>
                </a:solidFill>
              </a:rPr>
              <a:t>e</a:t>
            </a:r>
            <a:r>
              <a:rPr sz="4400" spc="-190" dirty="0">
                <a:solidFill>
                  <a:srgbClr val="FFAB40"/>
                </a:solidFill>
              </a:rPr>
              <a:t>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380480" cy="297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2400" spc="-2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4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'</a:t>
            </a:r>
            <a:r>
              <a:rPr sz="24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ﬁ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3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  </a:t>
            </a:r>
            <a:r>
              <a:rPr sz="24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b="1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b="1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b="1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  </a:t>
            </a:r>
            <a:r>
              <a:rPr sz="240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4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et</a:t>
            </a:r>
            <a:r>
              <a:rPr sz="2400" spc="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3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  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presentation will </a:t>
            </a:r>
            <a:r>
              <a:rPr sz="24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provide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b="1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b="1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b="1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  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portfolio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analysis,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focusing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techniques </a:t>
            </a:r>
            <a:r>
              <a:rPr sz="2400" spc="-8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nh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  </a:t>
            </a:r>
            <a:r>
              <a:rPr sz="24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management.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49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4759" y="1442859"/>
            <a:ext cx="124364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9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z="4650" spc="-23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650" spc="-8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sz="4650" spc="-229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650" spc="-10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  <a:r>
              <a:rPr sz="4650" spc="-23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650" spc="-14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1738" y="2958071"/>
            <a:ext cx="896302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  <a:spcBef>
                <a:spcPts val="95"/>
              </a:spcBef>
            </a:pPr>
            <a:r>
              <a:rPr sz="2400" spc="-1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400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4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b="1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sz="2400" b="1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400" b="1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b="1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4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b="1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investments. 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</a:t>
            </a:r>
            <a:r>
              <a:rPr sz="2400" b="1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</a:t>
            </a:r>
            <a:r>
              <a:rPr sz="24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assessments,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investors </a:t>
            </a:r>
            <a:r>
              <a:rPr sz="2400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00" spc="-1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400" spc="-1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ﬁnancial</a:t>
            </a:r>
            <a:r>
              <a:rPr sz="2400" b="1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r>
              <a:rPr sz="2400" b="1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sz="2400" spc="-7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tolerance.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91680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9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800" spc="-15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800" spc="-15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4800" spc="-24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spc="2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800" spc="-11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800" spc="-5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800" spc="-27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800" spc="6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800" spc="-22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800" spc="-24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spc="-11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800" spc="-204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412230" cy="259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2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3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7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releative</a:t>
            </a:r>
            <a:r>
              <a:rPr lang="en-IN" sz="2800" b="1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strength indicator (RSI)</a:t>
            </a:r>
            <a:r>
              <a:rPr sz="2800" spc="-3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moving average (SMA)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sz="2800" spc="-8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b="1" spc="-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b="1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b="1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b="1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b="1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800" b="1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b="1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b="1" spc="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b="1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b="1" spc="-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ﬁ</a:t>
            </a:r>
            <a:r>
              <a:rPr sz="2800" b="1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b="1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3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 n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8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1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2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3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541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sz="3600" spc="-16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7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sz="3600" spc="-4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600" spc="-3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sz="3600" spc="-2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600" spc="-5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</a:t>
            </a:r>
            <a:r>
              <a:rPr sz="3600" spc="-16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2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-1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25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600" spc="-70" dirty="0">
                <a:solidFill>
                  <a:srgbClr val="FFAB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hniques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8576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5"/>
              </a:spcBef>
            </a:pPr>
            <a:r>
              <a:rPr sz="2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4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strategies.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 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400" b="1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hedging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sz="24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stop-loss orders 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mitigate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maximizing </a:t>
            </a:r>
            <a:r>
              <a:rPr sz="2400" b="1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proﬁt 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  <a:r>
              <a:rPr sz="24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2400" spc="-5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vital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165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25602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Incorporating </a:t>
            </a:r>
            <a:r>
              <a:rPr sz="21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technology, </a:t>
            </a:r>
            <a:r>
              <a:rPr sz="21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such </a:t>
            </a:r>
            <a:r>
              <a:rPr sz="21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21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AI-driven </a:t>
            </a:r>
            <a:r>
              <a:rPr sz="2100" b="1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1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ools</a:t>
            </a:r>
            <a:r>
              <a:rPr sz="2100" b="1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1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21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</a:t>
            </a:r>
            <a:r>
              <a:rPr sz="21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1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tics</a:t>
            </a:r>
            <a:r>
              <a:rPr sz="2100" spc="-3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1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enhan</a:t>
            </a:r>
            <a:r>
              <a:rPr sz="21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21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1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1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1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1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  </a:t>
            </a:r>
            <a:r>
              <a:rPr sz="21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portfolio</a:t>
            </a:r>
            <a:r>
              <a:rPr sz="21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analysis.</a:t>
            </a:r>
            <a:r>
              <a:rPr sz="21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These</a:t>
            </a:r>
            <a:r>
              <a:rPr sz="21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tools</a:t>
            </a:r>
            <a:r>
              <a:rPr sz="21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provide</a:t>
            </a:r>
            <a:r>
              <a:rPr sz="21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real-time </a:t>
            </a:r>
            <a:r>
              <a:rPr sz="2100" spc="-7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insights </a:t>
            </a:r>
            <a:r>
              <a:rPr sz="2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2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help </a:t>
            </a:r>
            <a:r>
              <a:rPr sz="21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identify </a:t>
            </a:r>
            <a:r>
              <a:rPr sz="21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trends, </a:t>
            </a:r>
            <a:r>
              <a:rPr sz="2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enabling </a:t>
            </a:r>
            <a:r>
              <a:rPr sz="2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investors </a:t>
            </a:r>
            <a:r>
              <a:rPr sz="21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21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make </a:t>
            </a:r>
            <a:r>
              <a:rPr sz="21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data-driven </a:t>
            </a:r>
            <a:r>
              <a:rPr sz="21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decisions </a:t>
            </a:r>
            <a:r>
              <a:rPr sz="2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21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optimize</a:t>
            </a:r>
            <a:r>
              <a:rPr sz="21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21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strategies</a:t>
            </a:r>
            <a:r>
              <a:rPr sz="21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effectively.</a:t>
            </a:r>
            <a:endParaRPr sz="2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3367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750" spc="-105" dirty="0">
                <a:solidFill>
                  <a:srgbClr val="FFAB40"/>
                </a:solidFill>
              </a:rPr>
              <a:t>U</a:t>
            </a:r>
            <a:r>
              <a:rPr sz="3750" spc="-40" dirty="0">
                <a:solidFill>
                  <a:srgbClr val="FFAB40"/>
                </a:solidFill>
              </a:rPr>
              <a:t>t</a:t>
            </a:r>
            <a:r>
              <a:rPr sz="3750" spc="-114" dirty="0">
                <a:solidFill>
                  <a:srgbClr val="FFAB40"/>
                </a:solidFill>
              </a:rPr>
              <a:t>ili</a:t>
            </a:r>
            <a:r>
              <a:rPr sz="3750" spc="-160" dirty="0">
                <a:solidFill>
                  <a:srgbClr val="FFAB40"/>
                </a:solidFill>
              </a:rPr>
              <a:t>z</a:t>
            </a:r>
            <a:r>
              <a:rPr sz="3750" spc="-114" dirty="0">
                <a:solidFill>
                  <a:srgbClr val="FFAB40"/>
                </a:solidFill>
              </a:rPr>
              <a:t>i</a:t>
            </a:r>
            <a:r>
              <a:rPr sz="3750" spc="-40" dirty="0">
                <a:solidFill>
                  <a:srgbClr val="FFAB40"/>
                </a:solidFill>
              </a:rPr>
              <a:t>n</a:t>
            </a:r>
            <a:r>
              <a:rPr sz="3750" spc="20" dirty="0">
                <a:solidFill>
                  <a:srgbClr val="FFAB40"/>
                </a:solidFill>
              </a:rPr>
              <a:t>g</a:t>
            </a:r>
            <a:r>
              <a:rPr sz="3750" spc="-195" dirty="0">
                <a:solidFill>
                  <a:srgbClr val="FFAB40"/>
                </a:solidFill>
              </a:rPr>
              <a:t> </a:t>
            </a:r>
            <a:r>
              <a:rPr sz="3750" spc="-385" dirty="0">
                <a:solidFill>
                  <a:srgbClr val="FFAB40"/>
                </a:solidFill>
              </a:rPr>
              <a:t>T</a:t>
            </a:r>
            <a:r>
              <a:rPr sz="3750" spc="-90" dirty="0">
                <a:solidFill>
                  <a:srgbClr val="FFAB40"/>
                </a:solidFill>
              </a:rPr>
              <a:t>e</a:t>
            </a:r>
            <a:r>
              <a:rPr sz="3750" spc="45" dirty="0">
                <a:solidFill>
                  <a:srgbClr val="FFAB40"/>
                </a:solidFill>
              </a:rPr>
              <a:t>c</a:t>
            </a:r>
            <a:r>
              <a:rPr sz="3750" spc="-70" dirty="0">
                <a:solidFill>
                  <a:srgbClr val="FFAB40"/>
                </a:solidFill>
              </a:rPr>
              <a:t>h</a:t>
            </a:r>
            <a:r>
              <a:rPr sz="3750" spc="-40" dirty="0">
                <a:solidFill>
                  <a:srgbClr val="FFAB40"/>
                </a:solidFill>
              </a:rPr>
              <a:t>n</a:t>
            </a:r>
            <a:r>
              <a:rPr sz="3750" spc="-85" dirty="0">
                <a:solidFill>
                  <a:srgbClr val="FFAB40"/>
                </a:solidFill>
              </a:rPr>
              <a:t>o</a:t>
            </a:r>
            <a:r>
              <a:rPr sz="3750" spc="-114" dirty="0">
                <a:solidFill>
                  <a:srgbClr val="FFAB40"/>
                </a:solidFill>
              </a:rPr>
              <a:t>l</a:t>
            </a:r>
            <a:r>
              <a:rPr sz="3750" spc="-85" dirty="0">
                <a:solidFill>
                  <a:srgbClr val="FFAB40"/>
                </a:solidFill>
              </a:rPr>
              <a:t>o</a:t>
            </a:r>
            <a:r>
              <a:rPr sz="3750" spc="15" dirty="0">
                <a:solidFill>
                  <a:srgbClr val="FFAB40"/>
                </a:solidFill>
              </a:rPr>
              <a:t>g</a:t>
            </a:r>
            <a:r>
              <a:rPr sz="3750" spc="-80" dirty="0">
                <a:solidFill>
                  <a:srgbClr val="FFAB40"/>
                </a:solidFill>
              </a:rPr>
              <a:t>y  </a:t>
            </a:r>
            <a:r>
              <a:rPr sz="3750" spc="-90" dirty="0">
                <a:solidFill>
                  <a:srgbClr val="FFAB40"/>
                </a:solidFill>
              </a:rPr>
              <a:t>in</a:t>
            </a:r>
            <a:r>
              <a:rPr sz="3750" spc="-200" dirty="0">
                <a:solidFill>
                  <a:srgbClr val="FFAB40"/>
                </a:solidFill>
              </a:rPr>
              <a:t> </a:t>
            </a:r>
            <a:r>
              <a:rPr sz="3750" spc="-114" dirty="0">
                <a:solidFill>
                  <a:srgbClr val="FFAB40"/>
                </a:solidFill>
              </a:rPr>
              <a:t>Analysis</a:t>
            </a:r>
            <a:endParaRPr sz="375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582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  <a:tabLst>
                <a:tab pos="4041140" algn="l"/>
                <a:tab pos="5699125" algn="l"/>
              </a:tabLst>
            </a:pPr>
            <a:r>
              <a:rPr sz="4800" spc="-15" dirty="0">
                <a:solidFill>
                  <a:srgbClr val="FFAB40"/>
                </a:solidFill>
              </a:rPr>
              <a:t>C</a:t>
            </a:r>
            <a:r>
              <a:rPr sz="4800" spc="-105" dirty="0">
                <a:solidFill>
                  <a:srgbClr val="FFAB40"/>
                </a:solidFill>
              </a:rPr>
              <a:t>o</a:t>
            </a:r>
            <a:r>
              <a:rPr sz="4800" spc="-50" dirty="0">
                <a:solidFill>
                  <a:srgbClr val="FFAB40"/>
                </a:solidFill>
              </a:rPr>
              <a:t>n</a:t>
            </a:r>
            <a:r>
              <a:rPr sz="4800" spc="60" dirty="0">
                <a:solidFill>
                  <a:srgbClr val="FFAB40"/>
                </a:solidFill>
              </a:rPr>
              <a:t>c</a:t>
            </a:r>
            <a:r>
              <a:rPr sz="4800" spc="-145" dirty="0">
                <a:solidFill>
                  <a:srgbClr val="FFAB40"/>
                </a:solidFill>
              </a:rPr>
              <a:t>l</a:t>
            </a:r>
            <a:r>
              <a:rPr sz="4800" spc="-105" dirty="0">
                <a:solidFill>
                  <a:srgbClr val="FFAB40"/>
                </a:solidFill>
              </a:rPr>
              <a:t>u</a:t>
            </a:r>
            <a:r>
              <a:rPr sz="4800" spc="-229" dirty="0">
                <a:solidFill>
                  <a:srgbClr val="FFAB40"/>
                </a:solidFill>
              </a:rPr>
              <a:t>s</a:t>
            </a:r>
            <a:r>
              <a:rPr sz="4800" spc="-145" dirty="0">
                <a:solidFill>
                  <a:srgbClr val="FFAB40"/>
                </a:solidFill>
              </a:rPr>
              <a:t>i</a:t>
            </a:r>
            <a:r>
              <a:rPr sz="4800" spc="-105" dirty="0">
                <a:solidFill>
                  <a:srgbClr val="FFAB40"/>
                </a:solidFill>
              </a:rPr>
              <a:t>o</a:t>
            </a:r>
            <a:r>
              <a:rPr sz="4800" spc="-80" dirty="0">
                <a:solidFill>
                  <a:srgbClr val="FFAB40"/>
                </a:solidFill>
              </a:rPr>
              <a:t>n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-200" dirty="0">
                <a:solidFill>
                  <a:srgbClr val="FFAB40"/>
                </a:solidFill>
              </a:rPr>
              <a:t>a</a:t>
            </a:r>
            <a:r>
              <a:rPr sz="4800" spc="-50" dirty="0">
                <a:solidFill>
                  <a:srgbClr val="FFAB40"/>
                </a:solidFill>
              </a:rPr>
              <a:t>n</a:t>
            </a:r>
            <a:r>
              <a:rPr sz="4800" spc="-5" dirty="0">
                <a:solidFill>
                  <a:srgbClr val="FFAB40"/>
                </a:solidFill>
              </a:rPr>
              <a:t>d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-200" dirty="0">
                <a:solidFill>
                  <a:srgbClr val="FFAB40"/>
                </a:solidFill>
              </a:rPr>
              <a:t>N</a:t>
            </a:r>
            <a:r>
              <a:rPr sz="4800" spc="-180" dirty="0">
                <a:solidFill>
                  <a:srgbClr val="FFAB40"/>
                </a:solidFill>
              </a:rPr>
              <a:t>e</a:t>
            </a:r>
            <a:r>
              <a:rPr sz="4800" spc="-245" dirty="0">
                <a:solidFill>
                  <a:srgbClr val="FFAB40"/>
                </a:solidFill>
              </a:rPr>
              <a:t>x</a:t>
            </a:r>
            <a:r>
              <a:rPr sz="4800" spc="-35" dirty="0">
                <a:solidFill>
                  <a:srgbClr val="FFAB40"/>
                </a:solidFill>
              </a:rPr>
              <a:t>t  </a:t>
            </a:r>
            <a:r>
              <a:rPr sz="4800" spc="-160" dirty="0">
                <a:solidFill>
                  <a:srgbClr val="FFAB40"/>
                </a:solidFill>
              </a:rPr>
              <a:t>Steps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6" y="196850"/>
            <a:ext cx="5529124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conclusion,</a:t>
            </a:r>
            <a:r>
              <a:rPr sz="20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optimizing</a:t>
            </a:r>
            <a:r>
              <a:rPr sz="2000" spc="6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investment</a:t>
            </a:r>
            <a:r>
              <a:rPr sz="2000" spc="5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strategies </a:t>
            </a:r>
            <a:r>
              <a:rPr sz="20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through</a:t>
            </a:r>
            <a:r>
              <a:rPr sz="20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comprehensive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stock</a:t>
            </a:r>
            <a:r>
              <a:rPr sz="20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portfolio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analysis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essential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achieving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ﬁnancial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success.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leveraging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6" y="1932914"/>
            <a:ext cx="6366803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key</a:t>
            </a:r>
            <a:r>
              <a:rPr sz="20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metrics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risk</a:t>
            </a:r>
            <a:r>
              <a:rPr sz="20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management</a:t>
            </a:r>
            <a:r>
              <a:rPr sz="20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techniques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20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technology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investors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20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enhance </a:t>
            </a:r>
            <a:r>
              <a:rPr sz="20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decision- </a:t>
            </a:r>
            <a:r>
              <a:rPr sz="20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making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process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drive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better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outcomes.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2724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55578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7200" dirty="0"/>
              <a:t>Thank You</a:t>
            </a:r>
            <a:endParaRPr sz="7200" dirty="0"/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5"/>
                </a:lnTo>
                <a:lnTo>
                  <a:pt x="451992" y="674547"/>
                </a:lnTo>
                <a:lnTo>
                  <a:pt x="467658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61" y="0"/>
                </a:moveTo>
                <a:lnTo>
                  <a:pt x="290840" y="4192"/>
                </a:lnTo>
                <a:lnTo>
                  <a:pt x="238193" y="16610"/>
                </a:lnTo>
                <a:lnTo>
                  <a:pt x="188448" y="37010"/>
                </a:lnTo>
                <a:lnTo>
                  <a:pt x="142540" y="65150"/>
                </a:lnTo>
                <a:lnTo>
                  <a:pt x="101401" y="100786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0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199"/>
                </a:lnTo>
                <a:lnTo>
                  <a:pt x="15905" y="449789"/>
                </a:lnTo>
                <a:lnTo>
                  <a:pt x="35723" y="498949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6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5"/>
                </a:lnTo>
                <a:lnTo>
                  <a:pt x="103143" y="559549"/>
                </a:lnTo>
                <a:lnTo>
                  <a:pt x="74847" y="522507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3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1"/>
                </a:lnTo>
                <a:lnTo>
                  <a:pt x="251762" y="33844"/>
                </a:lnTo>
                <a:lnTo>
                  <a:pt x="297504" y="23659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0"/>
                </a:lnTo>
                <a:lnTo>
                  <a:pt x="399657" y="4192"/>
                </a:lnTo>
                <a:lnTo>
                  <a:pt x="345461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0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19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8" y="668108"/>
                </a:lnTo>
                <a:lnTo>
                  <a:pt x="547749" y="626001"/>
                </a:lnTo>
                <a:lnTo>
                  <a:pt x="589513" y="590359"/>
                </a:lnTo>
                <a:lnTo>
                  <a:pt x="625154" y="548599"/>
                </a:lnTo>
                <a:lnTo>
                  <a:pt x="653295" y="502483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3"/>
                </a:lnTo>
                <a:lnTo>
                  <a:pt x="664476" y="213281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6"/>
                </a:lnTo>
                <a:lnTo>
                  <a:pt x="547749" y="65150"/>
                </a:lnTo>
                <a:lnTo>
                  <a:pt x="501632" y="37010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7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5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4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3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/>
            <p:cNvSpPr/>
            <p:nvPr/>
          </p:nvSpPr>
          <p:spPr>
            <a:xfrm>
              <a:off x="2524036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85" y="221005"/>
                  </a:moveTo>
                  <a:lnTo>
                    <a:pt x="551586" y="185572"/>
                  </a:lnTo>
                  <a:lnTo>
                    <a:pt x="537083" y="163995"/>
                  </a:lnTo>
                  <a:lnTo>
                    <a:pt x="537083" y="221005"/>
                  </a:lnTo>
                  <a:lnTo>
                    <a:pt x="537083" y="469379"/>
                  </a:lnTo>
                  <a:lnTo>
                    <a:pt x="531647" y="496277"/>
                  </a:lnTo>
                  <a:lnTo>
                    <a:pt x="516826" y="518248"/>
                  </a:lnTo>
                  <a:lnTo>
                    <a:pt x="494868" y="533069"/>
                  </a:lnTo>
                  <a:lnTo>
                    <a:pt x="467969" y="538492"/>
                  </a:lnTo>
                  <a:lnTo>
                    <a:pt x="219583" y="538492"/>
                  </a:lnTo>
                  <a:lnTo>
                    <a:pt x="192684" y="533069"/>
                  </a:lnTo>
                  <a:lnTo>
                    <a:pt x="170713" y="518248"/>
                  </a:lnTo>
                  <a:lnTo>
                    <a:pt x="155892" y="496277"/>
                  </a:lnTo>
                  <a:lnTo>
                    <a:pt x="150469" y="469379"/>
                  </a:lnTo>
                  <a:lnTo>
                    <a:pt x="150469" y="221005"/>
                  </a:lnTo>
                  <a:lnTo>
                    <a:pt x="155892" y="194106"/>
                  </a:lnTo>
                  <a:lnTo>
                    <a:pt x="170713" y="172148"/>
                  </a:lnTo>
                  <a:lnTo>
                    <a:pt x="192684" y="157327"/>
                  </a:lnTo>
                  <a:lnTo>
                    <a:pt x="219583" y="151892"/>
                  </a:lnTo>
                  <a:lnTo>
                    <a:pt x="467969" y="151892"/>
                  </a:lnTo>
                  <a:lnTo>
                    <a:pt x="494868" y="157327"/>
                  </a:lnTo>
                  <a:lnTo>
                    <a:pt x="516826" y="172148"/>
                  </a:lnTo>
                  <a:lnTo>
                    <a:pt x="531647" y="194106"/>
                  </a:lnTo>
                  <a:lnTo>
                    <a:pt x="537083" y="221005"/>
                  </a:lnTo>
                  <a:lnTo>
                    <a:pt x="537083" y="163995"/>
                  </a:lnTo>
                  <a:lnTo>
                    <a:pt x="532218" y="156756"/>
                  </a:lnTo>
                  <a:lnTo>
                    <a:pt x="524992" y="151892"/>
                  </a:lnTo>
                  <a:lnTo>
                    <a:pt x="503402" y="137388"/>
                  </a:lnTo>
                  <a:lnTo>
                    <a:pt x="467969" y="130289"/>
                  </a:lnTo>
                  <a:lnTo>
                    <a:pt x="219583" y="130289"/>
                  </a:lnTo>
                  <a:lnTo>
                    <a:pt x="184137" y="137388"/>
                  </a:lnTo>
                  <a:lnTo>
                    <a:pt x="155321" y="156756"/>
                  </a:lnTo>
                  <a:lnTo>
                    <a:pt x="135953" y="185572"/>
                  </a:lnTo>
                  <a:lnTo>
                    <a:pt x="128866" y="221005"/>
                  </a:lnTo>
                  <a:lnTo>
                    <a:pt x="128866" y="469379"/>
                  </a:lnTo>
                  <a:lnTo>
                    <a:pt x="135953" y="504825"/>
                  </a:lnTo>
                  <a:lnTo>
                    <a:pt x="155321" y="533641"/>
                  </a:lnTo>
                  <a:lnTo>
                    <a:pt x="184137" y="553008"/>
                  </a:lnTo>
                  <a:lnTo>
                    <a:pt x="219583" y="560095"/>
                  </a:lnTo>
                  <a:lnTo>
                    <a:pt x="467969" y="560095"/>
                  </a:lnTo>
                  <a:lnTo>
                    <a:pt x="503402" y="553008"/>
                  </a:lnTo>
                  <a:lnTo>
                    <a:pt x="524992" y="538492"/>
                  </a:lnTo>
                  <a:lnTo>
                    <a:pt x="532218" y="533641"/>
                  </a:lnTo>
                  <a:lnTo>
                    <a:pt x="551586" y="504825"/>
                  </a:lnTo>
                  <a:lnTo>
                    <a:pt x="558685" y="469379"/>
                  </a:lnTo>
                  <a:lnTo>
                    <a:pt x="558685" y="221005"/>
                  </a:lnTo>
                  <a:close/>
                </a:path>
                <a:path w="691514" h="685800">
                  <a:moveTo>
                    <a:pt x="691159" y="345554"/>
                  </a:moveTo>
                  <a:lnTo>
                    <a:pt x="686879" y="291007"/>
                  </a:lnTo>
                  <a:lnTo>
                    <a:pt x="674281" y="238455"/>
                  </a:lnTo>
                  <a:lnTo>
                    <a:pt x="668832" y="225310"/>
                  </a:lnTo>
                  <a:lnTo>
                    <a:pt x="668832" y="345554"/>
                  </a:lnTo>
                  <a:lnTo>
                    <a:pt x="665302" y="393331"/>
                  </a:lnTo>
                  <a:lnTo>
                    <a:pt x="655078" y="438924"/>
                  </a:lnTo>
                  <a:lnTo>
                    <a:pt x="638644" y="481838"/>
                  </a:lnTo>
                  <a:lnTo>
                    <a:pt x="616496" y="521576"/>
                  </a:lnTo>
                  <a:lnTo>
                    <a:pt x="589165" y="557631"/>
                  </a:lnTo>
                  <a:lnTo>
                    <a:pt x="557136" y="589521"/>
                  </a:lnTo>
                  <a:lnTo>
                    <a:pt x="520903" y="616724"/>
                  </a:lnTo>
                  <a:lnTo>
                    <a:pt x="480987" y="638759"/>
                  </a:lnTo>
                  <a:lnTo>
                    <a:pt x="437896" y="655116"/>
                  </a:lnTo>
                  <a:lnTo>
                    <a:pt x="392099" y="665302"/>
                  </a:lnTo>
                  <a:lnTo>
                    <a:pt x="344144" y="668794"/>
                  </a:lnTo>
                  <a:lnTo>
                    <a:pt x="296367" y="665302"/>
                  </a:lnTo>
                  <a:lnTo>
                    <a:pt x="250774" y="655116"/>
                  </a:lnTo>
                  <a:lnTo>
                    <a:pt x="207848" y="638759"/>
                  </a:lnTo>
                  <a:lnTo>
                    <a:pt x="168109" y="616724"/>
                  </a:lnTo>
                  <a:lnTo>
                    <a:pt x="132041" y="589521"/>
                  </a:lnTo>
                  <a:lnTo>
                    <a:pt x="100164" y="557631"/>
                  </a:lnTo>
                  <a:lnTo>
                    <a:pt x="72948" y="521576"/>
                  </a:lnTo>
                  <a:lnTo>
                    <a:pt x="50914" y="481838"/>
                  </a:lnTo>
                  <a:lnTo>
                    <a:pt x="34556" y="438924"/>
                  </a:lnTo>
                  <a:lnTo>
                    <a:pt x="24371" y="393331"/>
                  </a:lnTo>
                  <a:lnTo>
                    <a:pt x="20878" y="345554"/>
                  </a:lnTo>
                  <a:lnTo>
                    <a:pt x="24371" y="297434"/>
                  </a:lnTo>
                  <a:lnTo>
                    <a:pt x="34556" y="251548"/>
                  </a:lnTo>
                  <a:lnTo>
                    <a:pt x="50914" y="208394"/>
                  </a:lnTo>
                  <a:lnTo>
                    <a:pt x="72948" y="168465"/>
                  </a:lnTo>
                  <a:lnTo>
                    <a:pt x="100164" y="132270"/>
                  </a:lnTo>
                  <a:lnTo>
                    <a:pt x="132041" y="100291"/>
                  </a:lnTo>
                  <a:lnTo>
                    <a:pt x="168109" y="73012"/>
                  </a:lnTo>
                  <a:lnTo>
                    <a:pt x="207848" y="50939"/>
                  </a:lnTo>
                  <a:lnTo>
                    <a:pt x="250774" y="34569"/>
                  </a:lnTo>
                  <a:lnTo>
                    <a:pt x="296367" y="24384"/>
                  </a:lnTo>
                  <a:lnTo>
                    <a:pt x="344144" y="20866"/>
                  </a:lnTo>
                  <a:lnTo>
                    <a:pt x="392099" y="24384"/>
                  </a:lnTo>
                  <a:lnTo>
                    <a:pt x="437896" y="34569"/>
                  </a:lnTo>
                  <a:lnTo>
                    <a:pt x="480987" y="50939"/>
                  </a:lnTo>
                  <a:lnTo>
                    <a:pt x="520903" y="73012"/>
                  </a:lnTo>
                  <a:lnTo>
                    <a:pt x="557136" y="100291"/>
                  </a:lnTo>
                  <a:lnTo>
                    <a:pt x="589165" y="132270"/>
                  </a:lnTo>
                  <a:lnTo>
                    <a:pt x="616496" y="168465"/>
                  </a:lnTo>
                  <a:lnTo>
                    <a:pt x="638644" y="208394"/>
                  </a:lnTo>
                  <a:lnTo>
                    <a:pt x="655078" y="251548"/>
                  </a:lnTo>
                  <a:lnTo>
                    <a:pt x="665302" y="297434"/>
                  </a:lnTo>
                  <a:lnTo>
                    <a:pt x="668832" y="345554"/>
                  </a:lnTo>
                  <a:lnTo>
                    <a:pt x="668832" y="225310"/>
                  </a:lnTo>
                  <a:lnTo>
                    <a:pt x="653669" y="188696"/>
                  </a:lnTo>
                  <a:lnTo>
                    <a:pt x="625348" y="142544"/>
                  </a:lnTo>
                  <a:lnTo>
                    <a:pt x="589635" y="100774"/>
                  </a:lnTo>
                  <a:lnTo>
                    <a:pt x="548208" y="65138"/>
                  </a:lnTo>
                  <a:lnTo>
                    <a:pt x="502234" y="36995"/>
                  </a:lnTo>
                  <a:lnTo>
                    <a:pt x="462889" y="20866"/>
                  </a:lnTo>
                  <a:lnTo>
                    <a:pt x="399745" y="4191"/>
                  </a:lnTo>
                  <a:lnTo>
                    <a:pt x="344855" y="0"/>
                  </a:lnTo>
                  <a:lnTo>
                    <a:pt x="290652" y="4191"/>
                  </a:lnTo>
                  <a:lnTo>
                    <a:pt x="238353" y="16598"/>
                  </a:lnTo>
                  <a:lnTo>
                    <a:pt x="188823" y="36995"/>
                  </a:lnTo>
                  <a:lnTo>
                    <a:pt x="142913" y="65138"/>
                  </a:lnTo>
                  <a:lnTo>
                    <a:pt x="101511" y="100774"/>
                  </a:lnTo>
                  <a:lnTo>
                    <a:pt x="65786" y="142544"/>
                  </a:lnTo>
                  <a:lnTo>
                    <a:pt x="37465" y="188696"/>
                  </a:lnTo>
                  <a:lnTo>
                    <a:pt x="16852" y="238455"/>
                  </a:lnTo>
                  <a:lnTo>
                    <a:pt x="4267" y="291007"/>
                  </a:lnTo>
                  <a:lnTo>
                    <a:pt x="0" y="345554"/>
                  </a:lnTo>
                  <a:lnTo>
                    <a:pt x="4267" y="399757"/>
                  </a:lnTo>
                  <a:lnTo>
                    <a:pt x="16852" y="452043"/>
                  </a:lnTo>
                  <a:lnTo>
                    <a:pt x="37465" y="501573"/>
                  </a:lnTo>
                  <a:lnTo>
                    <a:pt x="65786" y="547484"/>
                  </a:lnTo>
                  <a:lnTo>
                    <a:pt x="101511" y="588886"/>
                  </a:lnTo>
                  <a:lnTo>
                    <a:pt x="142913" y="624878"/>
                  </a:lnTo>
                  <a:lnTo>
                    <a:pt x="188823" y="653237"/>
                  </a:lnTo>
                  <a:lnTo>
                    <a:pt x="238353" y="673747"/>
                  </a:lnTo>
                  <a:lnTo>
                    <a:pt x="288925" y="685800"/>
                  </a:lnTo>
                  <a:lnTo>
                    <a:pt x="399389" y="685800"/>
                  </a:lnTo>
                  <a:lnTo>
                    <a:pt x="435190" y="678802"/>
                  </a:lnTo>
                  <a:lnTo>
                    <a:pt x="464934" y="668794"/>
                  </a:lnTo>
                  <a:lnTo>
                    <a:pt x="477774" y="664489"/>
                  </a:lnTo>
                  <a:lnTo>
                    <a:pt x="518020" y="644652"/>
                  </a:lnTo>
                  <a:lnTo>
                    <a:pt x="555447" y="619404"/>
                  </a:lnTo>
                  <a:lnTo>
                    <a:pt x="589635" y="588886"/>
                  </a:lnTo>
                  <a:lnTo>
                    <a:pt x="625348" y="547484"/>
                  </a:lnTo>
                  <a:lnTo>
                    <a:pt x="653669" y="501573"/>
                  </a:lnTo>
                  <a:lnTo>
                    <a:pt x="674281" y="452043"/>
                  </a:lnTo>
                  <a:lnTo>
                    <a:pt x="686879" y="399757"/>
                  </a:lnTo>
                  <a:lnTo>
                    <a:pt x="691159" y="345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9" y="0"/>
                  </a:moveTo>
                  <a:lnTo>
                    <a:pt x="290655" y="4191"/>
                  </a:lnTo>
                  <a:lnTo>
                    <a:pt x="238357" y="16607"/>
                  </a:lnTo>
                  <a:lnTo>
                    <a:pt x="188825" y="37005"/>
                  </a:lnTo>
                  <a:lnTo>
                    <a:pt x="142922" y="65145"/>
                  </a:lnTo>
                  <a:lnTo>
                    <a:pt x="101511" y="100786"/>
                  </a:lnTo>
                  <a:lnTo>
                    <a:pt x="65794" y="142552"/>
                  </a:lnTo>
                  <a:lnTo>
                    <a:pt x="37474" y="188708"/>
                  </a:lnTo>
                  <a:lnTo>
                    <a:pt x="16862" y="238460"/>
                  </a:lnTo>
                  <a:lnTo>
                    <a:pt x="4267" y="291012"/>
                  </a:lnTo>
                  <a:lnTo>
                    <a:pt x="0" y="345566"/>
                  </a:lnTo>
                  <a:lnTo>
                    <a:pt x="4267" y="399760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7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30" y="685799"/>
                  </a:lnTo>
                  <a:lnTo>
                    <a:pt x="399392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6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90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8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96" y="20878"/>
                  </a:lnTo>
                  <a:lnTo>
                    <a:pt x="452479" y="16607"/>
                  </a:lnTo>
                  <a:lnTo>
                    <a:pt x="399756" y="4191"/>
                  </a:lnTo>
                  <a:lnTo>
                    <a:pt x="344859" y="0"/>
                  </a:lnTo>
                  <a:close/>
                </a:path>
                <a:path w="691514" h="685800">
                  <a:moveTo>
                    <a:pt x="46289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50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8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50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6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5" y="619414"/>
                  </a:lnTo>
                  <a:lnTo>
                    <a:pt x="589635" y="588898"/>
                  </a:lnTo>
                  <a:lnTo>
                    <a:pt x="625353" y="547487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0"/>
                  </a:lnTo>
                  <a:lnTo>
                    <a:pt x="691159" y="345566"/>
                  </a:lnTo>
                  <a:lnTo>
                    <a:pt x="686890" y="291012"/>
                  </a:lnTo>
                  <a:lnTo>
                    <a:pt x="674292" y="238460"/>
                  </a:lnTo>
                  <a:lnTo>
                    <a:pt x="653676" y="188708"/>
                  </a:lnTo>
                  <a:lnTo>
                    <a:pt x="625353" y="142552"/>
                  </a:lnTo>
                  <a:lnTo>
                    <a:pt x="589635" y="100786"/>
                  </a:lnTo>
                  <a:lnTo>
                    <a:pt x="548213" y="65145"/>
                  </a:lnTo>
                  <a:lnTo>
                    <a:pt x="502229" y="37005"/>
                  </a:lnTo>
                  <a:lnTo>
                    <a:pt x="46289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0980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0"/>
                  </a:lnTo>
                  <a:lnTo>
                    <a:pt x="95354" y="8808"/>
                  </a:lnTo>
                  <a:lnTo>
                    <a:pt x="80632" y="15836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18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3"/>
                  </a:lnTo>
                  <a:lnTo>
                    <a:pt x="157231" y="117204"/>
                  </a:lnTo>
                  <a:lnTo>
                    <a:pt x="160553" y="131025"/>
                  </a:lnTo>
                  <a:lnTo>
                    <a:pt x="161264" y="136791"/>
                  </a:lnTo>
                  <a:lnTo>
                    <a:pt x="165582" y="140385"/>
                  </a:lnTo>
                  <a:lnTo>
                    <a:pt x="177101" y="140385"/>
                  </a:lnTo>
                  <a:lnTo>
                    <a:pt x="182143" y="134632"/>
                  </a:lnTo>
                  <a:lnTo>
                    <a:pt x="180708" y="128866"/>
                  </a:lnTo>
                  <a:lnTo>
                    <a:pt x="174520" y="105021"/>
                  </a:lnTo>
                  <a:lnTo>
                    <a:pt x="163607" y="87652"/>
                  </a:lnTo>
                  <a:lnTo>
                    <a:pt x="148104" y="77031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13"/>
                  </a:lnTo>
                  <a:lnTo>
                    <a:pt x="58318" y="22313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1"/>
                  </a:lnTo>
                  <a:lnTo>
                    <a:pt x="105825" y="28167"/>
                  </a:lnTo>
                  <a:lnTo>
                    <a:pt x="123061" y="23788"/>
                  </a:lnTo>
                  <a:lnTo>
                    <a:pt x="141109" y="22313"/>
                  </a:lnTo>
                  <a:lnTo>
                    <a:pt x="181819" y="31448"/>
                  </a:lnTo>
                  <a:lnTo>
                    <a:pt x="210312" y="55432"/>
                  </a:lnTo>
                  <a:lnTo>
                    <a:pt x="227059" y="89136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59"/>
                  </a:lnTo>
                  <a:lnTo>
                    <a:pt x="164858" y="172059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269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Times New Roman</vt:lpstr>
      <vt:lpstr>Verdana</vt:lpstr>
      <vt:lpstr>Office Theme</vt:lpstr>
      <vt:lpstr>Optimizing Investment  Strategies: A Comprehensive  Stock Portfolio Analyzer</vt:lpstr>
      <vt:lpstr>Introduction to  Investment Strategies</vt:lpstr>
      <vt:lpstr>Understanding Stock Portfolio Analysis</vt:lpstr>
      <vt:lpstr>Key Metrics for  Optimization</vt:lpstr>
      <vt:lpstr>Risk Management Techniques</vt:lpstr>
      <vt:lpstr>Utilizing Technology  in Analysis</vt:lpstr>
      <vt:lpstr>Conclusion and Next 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Investment  Strategies: A Comprehensive  Stock Portfolio Analyzer</dc:title>
  <dc:creator/>
  <cp:lastModifiedBy>Abhinav Pratap Singh Chauhan</cp:lastModifiedBy>
  <cp:revision>5</cp:revision>
  <dcterms:created xsi:type="dcterms:W3CDTF">2024-10-22T20:28:49Z</dcterms:created>
  <dcterms:modified xsi:type="dcterms:W3CDTF">2024-10-22T20:55:31Z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2024-10-22T05:30:00Z</vt:filetime>
  </property>
  <property fmtid="{D5CDD505-2E9C-101B-9397-08002B2CF9AE}" pid="3" name="Creator">
    <vt:lpwstr>Chromium</vt:lpwstr>
  </property>
  <property fmtid="{D5CDD505-2E9C-101B-9397-08002B2CF9AE}" pid="4" name="LastSaved">
    <vt:filetime>2024-10-22T05:30:00Z</vt:filetime>
  </property>
  <property fmtid="{D5CDD505-2E9C-101B-9397-08002B2CF9AE}" pid="5" name="ICV">
    <vt:lpwstr>EFBCEC39947D425999CDEA0167F9E43E_12</vt:lpwstr>
  </property>
  <property fmtid="{D5CDD505-2E9C-101B-9397-08002B2CF9AE}" pid="6" name="KSOProductBuildVer">
    <vt:lpwstr>1033-12.2.0.18607</vt:lpwstr>
  </property>
</Properties>
</file>